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embeddedFontLst>
    <p:embeddedFont>
      <p:font typeface="Libre Franklin"/>
      <p:regular r:id="rId9"/>
      <p:bold r:id="rId10"/>
      <p:italic r:id="rId11"/>
      <p:boldItalic r:id="rId12"/>
    </p:embeddedFont>
    <p:embeddedFont>
      <p:font typeface="Libre Franklin Medium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7" roundtripDataSignature="AMtx7mgIBEAo2G/0bQ75wYiDcuF78e8c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LibreFranklin-italic.fntdata"/><Relationship Id="rId10" Type="http://schemas.openxmlformats.org/officeDocument/2006/relationships/font" Target="fonts/LibreFranklin-bold.fntdata"/><Relationship Id="rId13" Type="http://schemas.openxmlformats.org/officeDocument/2006/relationships/font" Target="fonts/LibreFranklinMedium-regular.fntdata"/><Relationship Id="rId12" Type="http://schemas.openxmlformats.org/officeDocument/2006/relationships/font" Target="fonts/LibreFranklin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LibreFranklin-regular.fntdata"/><Relationship Id="rId15" Type="http://schemas.openxmlformats.org/officeDocument/2006/relationships/font" Target="fonts/LibreFranklinMedium-italic.fntdata"/><Relationship Id="rId14" Type="http://schemas.openxmlformats.org/officeDocument/2006/relationships/font" Target="fonts/LibreFranklinMedium-bold.fntdata"/><Relationship Id="rId17" Type="http://customschemas.google.com/relationships/presentationmetadata" Target="metadata"/><Relationship Id="rId16" Type="http://schemas.openxmlformats.org/officeDocument/2006/relationships/font" Target="fonts/LibreFranklinMedium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4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1">
  <p:cSld name="Layout 1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/>
          <p:nvPr>
            <p:ph idx="1" type="body"/>
          </p:nvPr>
        </p:nvSpPr>
        <p:spPr>
          <a:xfrm>
            <a:off x="270388" y="762829"/>
            <a:ext cx="8568812" cy="38276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indent="-330200" lvl="1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2pPr>
            <a:lvl3pPr indent="-317500" lvl="2" marL="13716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5"/>
          <p:cNvSpPr txBox="1"/>
          <p:nvPr>
            <p:ph type="title"/>
          </p:nvPr>
        </p:nvSpPr>
        <p:spPr>
          <a:xfrm>
            <a:off x="270388" y="110254"/>
            <a:ext cx="7177088" cy="3730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4B1311"/>
              </a:buClr>
              <a:buSzPts val="2000"/>
              <a:buFont typeface="Libre Franklin"/>
              <a:buNone/>
              <a:defRPr b="1" i="0" sz="2000" u="none" cap="none" strike="noStrike">
                <a:solidFill>
                  <a:srgbClr val="4B131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/>
          <p:nvPr/>
        </p:nvSpPr>
        <p:spPr>
          <a:xfrm rot="10800000">
            <a:off x="7605133" y="4803093"/>
            <a:ext cx="1552506" cy="222250"/>
          </a:xfrm>
          <a:custGeom>
            <a:rect b="b" l="l" r="r" t="t"/>
            <a:pathLst>
              <a:path extrusionOk="0" h="222250" w="1552506">
                <a:moveTo>
                  <a:pt x="4096" y="0"/>
                </a:moveTo>
                <a:lnTo>
                  <a:pt x="1552506" y="0"/>
                </a:lnTo>
                <a:lnTo>
                  <a:pt x="1330256" y="222250"/>
                </a:lnTo>
                <a:lnTo>
                  <a:pt x="0" y="222250"/>
                </a:lnTo>
                <a:cubicBezTo>
                  <a:pt x="1365" y="148167"/>
                  <a:pt x="2731" y="74083"/>
                  <a:pt x="4096" y="0"/>
                </a:cubicBezTo>
                <a:close/>
              </a:path>
            </a:pathLst>
          </a:cu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6"/>
          <p:cNvSpPr txBox="1"/>
          <p:nvPr>
            <p:ph idx="12" type="sldNum"/>
          </p:nvPr>
        </p:nvSpPr>
        <p:spPr>
          <a:xfrm>
            <a:off x="7931826" y="4767263"/>
            <a:ext cx="526374" cy="273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16x9PPBackground.psd" id="22" name="Google Shape;22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7024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6"/>
          <p:cNvSpPr/>
          <p:nvPr>
            <p:ph idx="2" type="pic"/>
          </p:nvPr>
        </p:nvSpPr>
        <p:spPr>
          <a:xfrm>
            <a:off x="255699" y="0"/>
            <a:ext cx="3018999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24" name="Google Shape;24;p6"/>
          <p:cNvSpPr/>
          <p:nvPr/>
        </p:nvSpPr>
        <p:spPr>
          <a:xfrm rot="-5400000">
            <a:off x="6752109" y="923974"/>
            <a:ext cx="892363" cy="3908648"/>
          </a:xfrm>
          <a:custGeom>
            <a:rect b="b" l="l" r="r" t="t"/>
            <a:pathLst>
              <a:path extrusionOk="0" h="10000" w="10107">
                <a:moveTo>
                  <a:pt x="0" y="2627"/>
                </a:moveTo>
                <a:lnTo>
                  <a:pt x="10107" y="0"/>
                </a:lnTo>
                <a:lnTo>
                  <a:pt x="10107" y="10000"/>
                </a:lnTo>
                <a:lnTo>
                  <a:pt x="107" y="10000"/>
                </a:lnTo>
                <a:cubicBezTo>
                  <a:pt x="71" y="7542"/>
                  <a:pt x="36" y="5085"/>
                  <a:pt x="0" y="2627"/>
                </a:cubicBezTo>
                <a:close/>
              </a:path>
            </a:pathLst>
          </a:custGeom>
          <a:solidFill>
            <a:srgbClr val="4B131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sp>
        <p:nvSpPr>
          <p:cNvPr id="25" name="Google Shape;25;p6"/>
          <p:cNvSpPr txBox="1"/>
          <p:nvPr>
            <p:ph idx="1" type="body"/>
          </p:nvPr>
        </p:nvSpPr>
        <p:spPr>
          <a:xfrm>
            <a:off x="6461124" y="2480815"/>
            <a:ext cx="2454275" cy="44616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r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3" type="body"/>
          </p:nvPr>
        </p:nvSpPr>
        <p:spPr>
          <a:xfrm>
            <a:off x="6461124" y="2931502"/>
            <a:ext cx="2454275" cy="3064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r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" name="Google Shape;27;p6"/>
          <p:cNvSpPr/>
          <p:nvPr/>
        </p:nvSpPr>
        <p:spPr>
          <a:xfrm rot="-5400000">
            <a:off x="6806834" y="2797725"/>
            <a:ext cx="1828470" cy="2863084"/>
          </a:xfrm>
          <a:custGeom>
            <a:rect b="b" l="l" r="r" t="t"/>
            <a:pathLst>
              <a:path extrusionOk="0" h="10000" w="10000">
                <a:moveTo>
                  <a:pt x="0" y="701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701"/>
                </a:lnTo>
                <a:close/>
              </a:path>
            </a:pathLst>
          </a:custGeom>
          <a:solidFill>
            <a:srgbClr val="4B131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sp>
        <p:nvSpPr>
          <p:cNvPr id="28" name="Google Shape;28;p6"/>
          <p:cNvSpPr txBox="1"/>
          <p:nvPr>
            <p:ph idx="4" type="body"/>
          </p:nvPr>
        </p:nvSpPr>
        <p:spPr>
          <a:xfrm>
            <a:off x="6461123" y="3417961"/>
            <a:ext cx="2454275" cy="16073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r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" name="Google Shape;29;p6"/>
          <p:cNvSpPr txBox="1"/>
          <p:nvPr/>
        </p:nvSpPr>
        <p:spPr>
          <a:xfrm>
            <a:off x="4769827" y="885361"/>
            <a:ext cx="70778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>
              <a:solidFill>
                <a:schemeClr val="dk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sp>
        <p:nvSpPr>
          <p:cNvPr id="30" name="Google Shape;30;p6"/>
          <p:cNvSpPr/>
          <p:nvPr/>
        </p:nvSpPr>
        <p:spPr>
          <a:xfrm flipH="1" rot="-5400000">
            <a:off x="5900073" y="-1464154"/>
            <a:ext cx="1015353" cy="5524989"/>
          </a:xfrm>
          <a:custGeom>
            <a:rect b="b" l="l" r="r" t="t"/>
            <a:pathLst>
              <a:path extrusionOk="0" h="10000" w="10000">
                <a:moveTo>
                  <a:pt x="79" y="1682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cubicBezTo>
                  <a:pt x="26" y="7227"/>
                  <a:pt x="53" y="4455"/>
                  <a:pt x="79" y="1682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6"/>
          <p:cNvSpPr txBox="1"/>
          <p:nvPr/>
        </p:nvSpPr>
        <p:spPr>
          <a:xfrm>
            <a:off x="3588033" y="898996"/>
            <a:ext cx="5363323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ibre Franklin"/>
              <a:buNone/>
            </a:pPr>
            <a:r>
              <a:rPr b="1" i="0" lang="en-US" sz="24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TEXAS A&amp;M UNIVERSITY 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ibre Franklin"/>
              <a:buNone/>
            </a:pPr>
            <a:r>
              <a:rPr b="1" i="0" lang="en-US" sz="24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SOUNDING ROCKETRY TEAM</a:t>
            </a:r>
            <a:endParaRPr/>
          </a:p>
        </p:txBody>
      </p:sp>
      <p:pic>
        <p:nvPicPr>
          <p:cNvPr id="32" name="Google Shape;3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89186" y="867593"/>
            <a:ext cx="754778" cy="85307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" name="Google Shape;33;p6"/>
          <p:cNvCxnSpPr/>
          <p:nvPr/>
        </p:nvCxnSpPr>
        <p:spPr>
          <a:xfrm>
            <a:off x="6289527" y="3339232"/>
            <a:ext cx="2863084" cy="0"/>
          </a:xfrm>
          <a:prstGeom prst="straightConnector1">
            <a:avLst/>
          </a:prstGeom>
          <a:noFill/>
          <a:ln cap="sq" cmpd="sng" w="9525">
            <a:solidFill>
              <a:srgbClr val="2C2C2C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6x9PPBackground.psd" id="35" name="Google Shape;35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2605" y="0"/>
            <a:ext cx="917024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7"/>
          <p:cNvSpPr/>
          <p:nvPr/>
        </p:nvSpPr>
        <p:spPr>
          <a:xfrm>
            <a:off x="1704001" y="1598735"/>
            <a:ext cx="5736870" cy="1946030"/>
          </a:xfrm>
          <a:prstGeom prst="parallelogram">
            <a:avLst>
              <a:gd fmla="val 53916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" name="Google Shape;3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58234" y="1708727"/>
            <a:ext cx="2828405" cy="16790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Layout 1">
  <p:cSld name="1_Layout 1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idx="1" type="body"/>
          </p:nvPr>
        </p:nvSpPr>
        <p:spPr>
          <a:xfrm>
            <a:off x="457200" y="1079500"/>
            <a:ext cx="8231188" cy="3457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175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-2921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" name="Google Shape;40;p8"/>
          <p:cNvSpPr txBox="1"/>
          <p:nvPr>
            <p:ph type="title"/>
          </p:nvPr>
        </p:nvSpPr>
        <p:spPr>
          <a:xfrm>
            <a:off x="457200" y="360364"/>
            <a:ext cx="7177088" cy="3730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ibre Franklin Medium"/>
              <a:buNone/>
              <a:defRPr b="0" i="0" sz="20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1" name="Google Shape;41;p8"/>
          <p:cNvSpPr txBox="1"/>
          <p:nvPr>
            <p:ph idx="2" type="body"/>
          </p:nvPr>
        </p:nvSpPr>
        <p:spPr>
          <a:xfrm>
            <a:off x="3506605" y="4778374"/>
            <a:ext cx="2327910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/>
          <p:nvPr/>
        </p:nvSpPr>
        <p:spPr>
          <a:xfrm>
            <a:off x="-12604" y="4803093"/>
            <a:ext cx="7785004" cy="222250"/>
          </a:xfrm>
          <a:custGeom>
            <a:rect b="b" l="l" r="r" t="t"/>
            <a:pathLst>
              <a:path extrusionOk="0" h="222250" w="7785004">
                <a:moveTo>
                  <a:pt x="5774" y="0"/>
                </a:moveTo>
                <a:lnTo>
                  <a:pt x="7785004" y="0"/>
                </a:lnTo>
                <a:lnTo>
                  <a:pt x="7562754" y="222250"/>
                </a:lnTo>
                <a:lnTo>
                  <a:pt x="0" y="222250"/>
                </a:lnTo>
                <a:lnTo>
                  <a:pt x="5774" y="0"/>
                </a:lnTo>
                <a:close/>
              </a:path>
            </a:pathLst>
          </a:custGeom>
          <a:solidFill>
            <a:srgbClr val="4B131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4"/>
          <p:cNvSpPr/>
          <p:nvPr/>
        </p:nvSpPr>
        <p:spPr>
          <a:xfrm rot="10800000">
            <a:off x="7605133" y="4803093"/>
            <a:ext cx="1552506" cy="222250"/>
          </a:xfrm>
          <a:custGeom>
            <a:rect b="b" l="l" r="r" t="t"/>
            <a:pathLst>
              <a:path extrusionOk="0" h="222250" w="1552506">
                <a:moveTo>
                  <a:pt x="4096" y="0"/>
                </a:moveTo>
                <a:lnTo>
                  <a:pt x="1552506" y="0"/>
                </a:lnTo>
                <a:lnTo>
                  <a:pt x="1330256" y="222250"/>
                </a:lnTo>
                <a:lnTo>
                  <a:pt x="0" y="222250"/>
                </a:lnTo>
                <a:cubicBezTo>
                  <a:pt x="1365" y="148167"/>
                  <a:pt x="2731" y="74083"/>
                  <a:pt x="4096" y="0"/>
                </a:cubicBezTo>
                <a:close/>
              </a:path>
            </a:pathLst>
          </a:cu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4"/>
          <p:cNvSpPr txBox="1"/>
          <p:nvPr/>
        </p:nvSpPr>
        <p:spPr>
          <a:xfrm>
            <a:off x="8042276" y="4803092"/>
            <a:ext cx="643106" cy="222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i="0" lang="en-US" sz="10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‹#›</a:t>
            </a:fld>
            <a:endParaRPr b="1" i="0" sz="1000" u="none" cap="none" strike="noStrike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sp>
        <p:nvSpPr>
          <p:cNvPr id="13" name="Google Shape;13;p4"/>
          <p:cNvSpPr txBox="1"/>
          <p:nvPr/>
        </p:nvSpPr>
        <p:spPr>
          <a:xfrm>
            <a:off x="274320" y="4803092"/>
            <a:ext cx="5144655" cy="222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TEXAS A&amp;M UNIVERSITY</a:t>
            </a:r>
            <a:r>
              <a:rPr b="0" baseline="30000" i="0" lang="en-US" sz="1000" u="none" cap="none" strike="noStrike">
                <a:solidFill>
                  <a:srgbClr val="FFFFFF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®</a:t>
            </a:r>
            <a:r>
              <a:rPr b="0" i="0" lang="en-US" sz="1000" u="none" cap="none" strike="noStrike">
                <a:solidFill>
                  <a:srgbClr val="FFFFFF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   |   SOUNDING ROCKETRY TEAM   |   ELECTRONICS &amp; PAYLOAD</a:t>
            </a:r>
            <a:endParaRPr b="0" i="0" sz="1000" u="none" cap="none" strike="noStrike">
              <a:solidFill>
                <a:srgbClr val="FFFFFF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pic>
        <p:nvPicPr>
          <p:cNvPr id="14" name="Google Shape;14;p4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7476952" y="107102"/>
            <a:ext cx="1514444" cy="363908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4"/>
          <p:cNvSpPr/>
          <p:nvPr/>
        </p:nvSpPr>
        <p:spPr>
          <a:xfrm>
            <a:off x="60512" y="513905"/>
            <a:ext cx="8988940" cy="69438"/>
          </a:xfrm>
          <a:prstGeom prst="parallelogram">
            <a:avLst>
              <a:gd fmla="val 87745" name="adj"/>
            </a:avLst>
          </a:prstGeom>
          <a:gradFill>
            <a:gsLst>
              <a:gs pos="0">
                <a:srgbClr val="4B1311"/>
              </a:gs>
              <a:gs pos="100000">
                <a:srgbClr val="7F7F7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"/>
          <p:cNvSpPr txBox="1"/>
          <p:nvPr>
            <p:ph idx="1" type="body"/>
          </p:nvPr>
        </p:nvSpPr>
        <p:spPr>
          <a:xfrm>
            <a:off x="270388" y="762829"/>
            <a:ext cx="4488043" cy="38276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None/>
            </a:pPr>
            <a:r>
              <a:rPr lang="en-US">
                <a:solidFill>
                  <a:srgbClr val="FF0000"/>
                </a:solidFill>
              </a:rPr>
              <a:t>Physical Interfaces</a:t>
            </a:r>
            <a:endParaRPr/>
          </a:p>
          <a:p>
            <a:pPr indent="0" lvl="0" marL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/>
              <a:t>Control Box:</a:t>
            </a:r>
            <a:endParaRPr/>
          </a:p>
          <a:p>
            <a:pPr indent="-285750" lvl="0" marL="28575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/>
              <a:t>Pelican case with the lower panel housing switches, buttons, and any other control inputs.</a:t>
            </a:r>
            <a:endParaRPr/>
          </a:p>
          <a:p>
            <a:pPr indent="-285750" lvl="0" marL="28575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/>
              <a:t>The upper panel will have 7 segment displays and LEDs to report engine data and status indicators.</a:t>
            </a:r>
            <a:endParaRPr/>
          </a:p>
          <a:p>
            <a:pPr indent="0" lvl="0" marL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/>
              <a:t>Actuator Box:</a:t>
            </a:r>
            <a:endParaRPr/>
          </a:p>
          <a:p>
            <a:pPr indent="-285750" lvl="0" marL="28575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/>
              <a:t>Single node system located near the engine to control the fluid actuators, igniter, and report data from the DAQ back to the Control Box.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None/>
            </a:pPr>
            <a:r>
              <a:rPr lang="en-US">
                <a:solidFill>
                  <a:srgbClr val="FF0000"/>
                </a:solidFill>
              </a:rPr>
              <a:t>Communication</a:t>
            </a:r>
            <a:endParaRPr/>
          </a:p>
          <a:p>
            <a:pPr indent="-285750" lvl="0" marL="28575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/>
              <a:t>CAN Bus between the Control Box and Actuator Box connected via a single 2-wire harness.</a:t>
            </a:r>
            <a:endParaRPr/>
          </a:p>
          <a:p>
            <a:pPr indent="-285750" lvl="0" marL="28575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/>
              <a:t>I</a:t>
            </a:r>
            <a:r>
              <a:rPr baseline="30000" lang="en-US" sz="1600"/>
              <a:t>2</a:t>
            </a:r>
            <a:r>
              <a:rPr lang="en-US" sz="1600"/>
              <a:t>C between the Actuator Box and DAQ.</a:t>
            </a:r>
            <a:endParaRPr/>
          </a:p>
          <a:p>
            <a:pPr indent="-184150" lvl="0" marL="28575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sz="1600"/>
          </a:p>
        </p:txBody>
      </p:sp>
      <p:sp>
        <p:nvSpPr>
          <p:cNvPr id="47" name="Google Shape;47;p1"/>
          <p:cNvSpPr txBox="1"/>
          <p:nvPr>
            <p:ph type="title"/>
          </p:nvPr>
        </p:nvSpPr>
        <p:spPr>
          <a:xfrm>
            <a:off x="270388" y="110254"/>
            <a:ext cx="7177088" cy="3730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4B1311"/>
              </a:buClr>
              <a:buSzPts val="2000"/>
              <a:buFont typeface="Libre Franklin"/>
              <a:buNone/>
            </a:pPr>
            <a:r>
              <a:rPr lang="en-US"/>
              <a:t>TESTING ELECTRONICS  </a:t>
            </a:r>
            <a:r>
              <a:rPr lang="en-US"/>
              <a:t>|</a:t>
            </a:r>
            <a:r>
              <a:rPr lang="en-US"/>
              <a:t>  PDR SUMMARY</a:t>
            </a:r>
            <a:endParaRPr/>
          </a:p>
        </p:txBody>
      </p:sp>
      <p:pic>
        <p:nvPicPr>
          <p:cNvPr id="48" name="Google Shape;4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84325" y="762829"/>
            <a:ext cx="3089287" cy="3827644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9" name="Google Shape;49;p1"/>
          <p:cNvSpPr txBox="1"/>
          <p:nvPr/>
        </p:nvSpPr>
        <p:spPr>
          <a:xfrm>
            <a:off x="914400" y="2141280"/>
            <a:ext cx="73152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"/>
          <p:cNvSpPr txBox="1"/>
          <p:nvPr>
            <p:ph idx="1" type="body"/>
          </p:nvPr>
        </p:nvSpPr>
        <p:spPr>
          <a:xfrm>
            <a:off x="270388" y="762829"/>
            <a:ext cx="5935103" cy="38276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None/>
            </a:pPr>
            <a:r>
              <a:rPr lang="en-US">
                <a:solidFill>
                  <a:srgbClr val="FF0000"/>
                </a:solidFill>
              </a:rPr>
              <a:t>Control Box Safety Considerations</a:t>
            </a:r>
            <a:endParaRPr/>
          </a:p>
          <a:p>
            <a:pPr indent="-285750" lvl="0" marL="28575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/>
              <a:t>Plastic covers over specific switches to prevent accidental operation.</a:t>
            </a:r>
            <a:endParaRPr/>
          </a:p>
          <a:p>
            <a:pPr indent="-285750" lvl="0" marL="28575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/>
              <a:t>Arming switches for each system (fluid, igniter, BVAS).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None/>
            </a:pPr>
            <a:r>
              <a:rPr lang="en-US">
                <a:solidFill>
                  <a:srgbClr val="FF0000"/>
                </a:solidFill>
              </a:rPr>
              <a:t>Actuator Box Safety Considerations</a:t>
            </a:r>
            <a:endParaRPr/>
          </a:p>
          <a:p>
            <a:pPr indent="-285750" lvl="0" marL="28575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/>
              <a:t>Every CAN message sent to the Actuator Box is verified by sending back a copy of what the Actuator Box received.</a:t>
            </a:r>
            <a:endParaRPr/>
          </a:p>
          <a:p>
            <a:pPr indent="-285750" lvl="0" marL="28575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/>
              <a:t>Both the Control Box and Actuator Box will always be sending and receiving CAN messages on a specific interval. If that communication is lost we can set specific failsafe actions to return the engine to a safe state.</a:t>
            </a:r>
            <a:endParaRPr/>
          </a:p>
          <a:p>
            <a:pPr indent="-285750" lvl="0" marL="28575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/>
              <a:t>The Actuator Box will have a separate digital circuit along side it that will be used to detect a failure of the microcontroller itself and return the engine to a safe state if that happens.</a:t>
            </a:r>
            <a:endParaRPr/>
          </a:p>
        </p:txBody>
      </p:sp>
      <p:sp>
        <p:nvSpPr>
          <p:cNvPr id="55" name="Google Shape;55;p2"/>
          <p:cNvSpPr txBox="1"/>
          <p:nvPr>
            <p:ph type="title"/>
          </p:nvPr>
        </p:nvSpPr>
        <p:spPr>
          <a:xfrm>
            <a:off x="270388" y="110254"/>
            <a:ext cx="7177088" cy="3730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4B1311"/>
              </a:buClr>
              <a:buSzPts val="2000"/>
              <a:buFont typeface="Libre Franklin"/>
              <a:buNone/>
            </a:pPr>
            <a:r>
              <a:rPr lang="en-US"/>
              <a:t>TESTING ELECTRONICS | PDR SUMMARY</a:t>
            </a:r>
            <a:endParaRPr/>
          </a:p>
        </p:txBody>
      </p:sp>
      <p:pic>
        <p:nvPicPr>
          <p:cNvPr descr="A picture containing tool, automaton&#10;&#10;Description automatically generated" id="56" name="Google Shape;5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77146" y="762829"/>
            <a:ext cx="2796466" cy="27964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"/>
          <p:cNvSpPr txBox="1"/>
          <p:nvPr>
            <p:ph idx="1" type="body"/>
          </p:nvPr>
        </p:nvSpPr>
        <p:spPr>
          <a:xfrm>
            <a:off x="270390" y="762829"/>
            <a:ext cx="3786706" cy="38276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None/>
            </a:pPr>
            <a:r>
              <a:rPr lang="en-US">
                <a:solidFill>
                  <a:srgbClr val="FF0000"/>
                </a:solidFill>
              </a:rPr>
              <a:t>UPDATES</a:t>
            </a:r>
            <a:endParaRPr/>
          </a:p>
          <a:p>
            <a:pPr indent="-342900" lvl="0" marL="3429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/>
              <a:t>Control Box software block diagram</a:t>
            </a:r>
            <a:endParaRPr/>
          </a:p>
          <a:p>
            <a:pPr indent="-342900" lvl="0" marL="3429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/>
              <a:t>Started Actuation Box schematic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None/>
            </a:pPr>
            <a:r>
              <a:rPr lang="en-US">
                <a:solidFill>
                  <a:srgbClr val="FF0000"/>
                </a:solidFill>
              </a:rPr>
              <a:t>REMAINING TO DO</a:t>
            </a:r>
            <a:endParaRPr/>
          </a:p>
          <a:p>
            <a:pPr indent="-285750" lvl="0" marL="28575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/>
              <a:t>Control Box schematic</a:t>
            </a:r>
            <a:endParaRPr/>
          </a:p>
          <a:p>
            <a:pPr indent="-285750" lvl="0" marL="28575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/>
              <a:t>Control Box Arduino development</a:t>
            </a:r>
            <a:endParaRPr/>
          </a:p>
          <a:p>
            <a:pPr indent="-285750" lvl="0" marL="28575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/>
              <a:t>Finish Actuation Box Schematic</a:t>
            </a:r>
            <a:endParaRPr/>
          </a:p>
          <a:p>
            <a:pPr indent="-285750" lvl="0" marL="28575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/>
              <a:t>Actuation Box software block diagram</a:t>
            </a:r>
            <a:endParaRPr/>
          </a:p>
          <a:p>
            <a:pPr indent="-285750" lvl="0" marL="28575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/>
              <a:t>Actuation Box Arduino development</a:t>
            </a:r>
            <a:endParaRPr/>
          </a:p>
        </p:txBody>
      </p:sp>
      <p:sp>
        <p:nvSpPr>
          <p:cNvPr id="62" name="Google Shape;62;p3"/>
          <p:cNvSpPr txBox="1"/>
          <p:nvPr>
            <p:ph type="title"/>
          </p:nvPr>
        </p:nvSpPr>
        <p:spPr>
          <a:xfrm>
            <a:off x="270388" y="110254"/>
            <a:ext cx="7177088" cy="3730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4B1311"/>
              </a:buClr>
              <a:buSzPts val="2000"/>
              <a:buFont typeface="Libre Franklin"/>
              <a:buNone/>
            </a:pPr>
            <a:r>
              <a:rPr lang="en-US"/>
              <a:t>TESTING ELECTRONICS | SOFTWARE AND SCHEMATICS</a:t>
            </a:r>
            <a:endParaRPr/>
          </a:p>
        </p:txBody>
      </p:sp>
      <p:pic>
        <p:nvPicPr>
          <p:cNvPr id="63" name="Google Shape;6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21076" y="943506"/>
            <a:ext cx="5152534" cy="3256487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2015-09-29T16:05:30Z</dcterms:created>
  <dc:creator>Brian Gardner</dc:creator>
</cp:coreProperties>
</file>