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88" r:id="rId2"/>
    <p:sldId id="263" r:id="rId3"/>
    <p:sldId id="381" r:id="rId4"/>
    <p:sldId id="395" r:id="rId5"/>
    <p:sldId id="390" r:id="rId6"/>
    <p:sldId id="382" r:id="rId7"/>
    <p:sldId id="393" r:id="rId8"/>
    <p:sldId id="394" r:id="rId9"/>
    <p:sldId id="387" r:id="rId10"/>
    <p:sldId id="389" r:id="rId11"/>
    <p:sldId id="391" r:id="rId12"/>
    <p:sldId id="373" r:id="rId13"/>
    <p:sldId id="386" r:id="rId14"/>
    <p:sldId id="396" r:id="rId15"/>
    <p:sldId id="385" r:id="rId16"/>
    <p:sldId id="397" r:id="rId17"/>
    <p:sldId id="351" r:id="rId18"/>
    <p:sldId id="352" r:id="rId19"/>
    <p:sldId id="268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" initials="K" lastIdx="1" clrIdx="0">
    <p:extLst>
      <p:ext uri="{19B8F6BF-5375-455C-9EA6-DF929625EA0E}">
        <p15:presenceInfo xmlns:p15="http://schemas.microsoft.com/office/powerpoint/2012/main" userId="29dfdd7670eec3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D7E4BD"/>
    <a:srgbClr val="4B1311"/>
    <a:srgbClr val="FF99CC"/>
    <a:srgbClr val="FFCCCC"/>
    <a:srgbClr val="FFCC99"/>
    <a:srgbClr val="FF9999"/>
    <a:srgbClr val="2C2C2C"/>
    <a:srgbClr val="7F7F7F"/>
    <a:srgbClr val="330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3" autoAdjust="0"/>
    <p:restoredTop sz="91911" autoAdjust="0"/>
  </p:normalViewPr>
  <p:slideViewPr>
    <p:cSldViewPr snapToGrid="0" snapToObjects="1">
      <p:cViewPr varScale="1">
        <p:scale>
          <a:sx n="134" d="100"/>
          <a:sy n="134" d="100"/>
        </p:scale>
        <p:origin x="172" y="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67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17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14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84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43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06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0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7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97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47EB4-919C-4C87-9F41-B40CFE13DF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1756" y="2480815"/>
            <a:ext cx="3503644" cy="446166"/>
          </a:xfrm>
        </p:spPr>
        <p:txBody>
          <a:bodyPr/>
          <a:lstStyle/>
          <a:p>
            <a:r>
              <a:rPr lang="en-US" dirty="0"/>
              <a:t>TESTING ELECTRONICS PDR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2CDC4-85D8-43AA-9C16-B34C3AC85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4545" y="2931502"/>
            <a:ext cx="2680855" cy="306481"/>
          </a:xfrm>
        </p:spPr>
        <p:txBody>
          <a:bodyPr/>
          <a:lstStyle/>
          <a:p>
            <a:r>
              <a:rPr lang="en-US" dirty="0"/>
              <a:t>FALL WEEK 5   |   22.10.7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FAB8A-5EB2-4635-B3DC-C0C1C7E569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i="1" dirty="0"/>
              <a:t>Rappa, Alexis</a:t>
            </a:r>
          </a:p>
          <a:p>
            <a:r>
              <a:rPr lang="en-US" i="1" dirty="0"/>
              <a:t>Upchurch, Judson</a:t>
            </a:r>
          </a:p>
          <a:p>
            <a:r>
              <a:rPr lang="en-US" i="1" dirty="0"/>
              <a:t> </a:t>
            </a:r>
            <a:endParaRPr lang="en-US" dirty="0"/>
          </a:p>
        </p:txBody>
      </p:sp>
      <p:pic>
        <p:nvPicPr>
          <p:cNvPr id="8" name="Picture Placeholder 5">
            <a:extLst>
              <a:ext uri="{FF2B5EF4-FFF2-40B4-BE49-F238E27FC236}">
                <a16:creationId xmlns:a16="http://schemas.microsoft.com/office/drawing/2014/main" id="{7A956678-1B1A-444A-995F-C0B49BFC30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64" r="20000"/>
          <a:stretch/>
        </p:blipFill>
        <p:spPr>
          <a:xfrm>
            <a:off x="228600" y="0"/>
            <a:ext cx="3018999" cy="5143500"/>
          </a:xfrm>
          <a:prstGeom prst="rect">
            <a:avLst/>
          </a:prstGeom>
          <a:ln w="38100" cap="rnd">
            <a:noFill/>
          </a:ln>
        </p:spPr>
      </p:pic>
    </p:spTree>
    <p:extLst>
      <p:ext uri="{BB962C8B-B14F-4D97-AF65-F5344CB8AC3E}">
        <p14:creationId xmlns:p14="http://schemas.microsoft.com/office/powerpoint/2010/main" val="3658258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REPORT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489181531"/>
              </p:ext>
            </p:extLst>
          </p:nvPr>
        </p:nvGraphicFramePr>
        <p:xfrm>
          <a:off x="270387" y="704849"/>
          <a:ext cx="8044938" cy="4018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9363">
                  <a:extLst>
                    <a:ext uri="{9D8B030D-6E8A-4147-A177-3AD203B41FA5}">
                      <a16:colId xmlns:a16="http://schemas.microsoft.com/office/drawing/2014/main" val="731591152"/>
                    </a:ext>
                  </a:extLst>
                </a:gridCol>
                <a:gridCol w="4452157">
                  <a:extLst>
                    <a:ext uri="{9D8B030D-6E8A-4147-A177-3AD203B41FA5}">
                      <a16:colId xmlns:a16="http://schemas.microsoft.com/office/drawing/2014/main" val="95533197"/>
                    </a:ext>
                  </a:extLst>
                </a:gridCol>
                <a:gridCol w="513354">
                  <a:extLst>
                    <a:ext uri="{9D8B030D-6E8A-4147-A177-3AD203B41FA5}">
                      <a16:colId xmlns:a16="http://schemas.microsoft.com/office/drawing/2014/main" val="2924899619"/>
                    </a:ext>
                  </a:extLst>
                </a:gridCol>
                <a:gridCol w="513355">
                  <a:extLst>
                    <a:ext uri="{9D8B030D-6E8A-4147-A177-3AD203B41FA5}">
                      <a16:colId xmlns:a16="http://schemas.microsoft.com/office/drawing/2014/main" val="2863750500"/>
                    </a:ext>
                  </a:extLst>
                </a:gridCol>
                <a:gridCol w="513355">
                  <a:extLst>
                    <a:ext uri="{9D8B030D-6E8A-4147-A177-3AD203B41FA5}">
                      <a16:colId xmlns:a16="http://schemas.microsoft.com/office/drawing/2014/main" val="2084085328"/>
                    </a:ext>
                  </a:extLst>
                </a:gridCol>
                <a:gridCol w="513354">
                  <a:extLst>
                    <a:ext uri="{9D8B030D-6E8A-4147-A177-3AD203B41FA5}">
                      <a16:colId xmlns:a16="http://schemas.microsoft.com/office/drawing/2014/main" val="4013241851"/>
                    </a:ext>
                  </a:extLst>
                </a:gridCol>
              </a:tblGrid>
              <a:tr h="300094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REQUIREMENT ID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DESCRIPTION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VERIFICATION METHOD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41613"/>
                  </a:ext>
                </a:extLst>
              </a:tr>
              <a:tr h="338356">
                <a:tc v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n-US" sz="1000" b="0" i="0" kern="12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marL="19050" marR="19050" marT="12700" marB="12700" anchor="b"/>
                </a:tc>
                <a:tc vMerge="1"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US" sz="1000" b="0" i="0" kern="12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950534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1.0.A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control all fluid solenoids.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037811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1.1.A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return the current state of the fluid system to the operator at all times.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320594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1.2.A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default to using a "manual fill" procedure.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331008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1.3.A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use an "automatic fill" procedure upon receiving a command from the user.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550772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1.4.A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feature visual indications on its' mechanical interface that indicate the state of the fluid control system. 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347219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2.0.A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be able to activate the rocket's ignitor.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404465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2.1.A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set off ignitors with a 99.9% success rate or higher during ignitor tests and engine tests. 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374387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2.2.A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contain at least two (2) switches for ignitors, which must both be activated for ignition to occur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20515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2.3.A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be capable of checking continuity of ignitors without setting them off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370053"/>
                  </a:ext>
                </a:extLst>
              </a:tr>
              <a:tr h="32510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2.4.A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feature visual indications for the user that indicate the igniter has been activated.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476565"/>
                  </a:ext>
                </a:extLst>
              </a:tr>
            </a:tbl>
          </a:graphicData>
        </a:graphic>
      </p:graphicFrame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68165FF-69E4-40B5-9712-7FF74399EC87}"/>
              </a:ext>
            </a:extLst>
          </p:cNvPr>
          <p:cNvSpPr/>
          <p:nvPr/>
        </p:nvSpPr>
        <p:spPr>
          <a:xfrm>
            <a:off x="6216276" y="182484"/>
            <a:ext cx="1143000" cy="228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ranklin Gothic Medium Cond" panose="020B0606030402020204" pitchFamily="34" charset="0"/>
              </a:rPr>
              <a:t>POSTPONED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72713D0-55D3-4495-B2A0-F2D74BA0B2E2}"/>
              </a:ext>
            </a:extLst>
          </p:cNvPr>
          <p:cNvSpPr/>
          <p:nvPr/>
        </p:nvSpPr>
        <p:spPr>
          <a:xfrm>
            <a:off x="4916521" y="182484"/>
            <a:ext cx="1143000" cy="228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ranklin Gothic Medium Cond" panose="020B0606030402020204" pitchFamily="34" charset="0"/>
              </a:rPr>
              <a:t>IN PROGRESS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086CEEE-4281-4BAF-B4F0-C7898CAC201E}"/>
              </a:ext>
            </a:extLst>
          </p:cNvPr>
          <p:cNvSpPr/>
          <p:nvPr/>
        </p:nvSpPr>
        <p:spPr>
          <a:xfrm>
            <a:off x="3616766" y="182484"/>
            <a:ext cx="1143000" cy="228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ranklin Gothic Medium Cond" panose="020B0606030402020204" pitchFamily="34" charset="0"/>
              </a:rPr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2674642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REPORT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652960205"/>
              </p:ext>
            </p:extLst>
          </p:nvPr>
        </p:nvGraphicFramePr>
        <p:xfrm>
          <a:off x="270387" y="633412"/>
          <a:ext cx="8044938" cy="2334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9363">
                  <a:extLst>
                    <a:ext uri="{9D8B030D-6E8A-4147-A177-3AD203B41FA5}">
                      <a16:colId xmlns:a16="http://schemas.microsoft.com/office/drawing/2014/main" val="731591152"/>
                    </a:ext>
                  </a:extLst>
                </a:gridCol>
                <a:gridCol w="4452157">
                  <a:extLst>
                    <a:ext uri="{9D8B030D-6E8A-4147-A177-3AD203B41FA5}">
                      <a16:colId xmlns:a16="http://schemas.microsoft.com/office/drawing/2014/main" val="95533197"/>
                    </a:ext>
                  </a:extLst>
                </a:gridCol>
                <a:gridCol w="513354">
                  <a:extLst>
                    <a:ext uri="{9D8B030D-6E8A-4147-A177-3AD203B41FA5}">
                      <a16:colId xmlns:a16="http://schemas.microsoft.com/office/drawing/2014/main" val="2924899619"/>
                    </a:ext>
                  </a:extLst>
                </a:gridCol>
                <a:gridCol w="513355">
                  <a:extLst>
                    <a:ext uri="{9D8B030D-6E8A-4147-A177-3AD203B41FA5}">
                      <a16:colId xmlns:a16="http://schemas.microsoft.com/office/drawing/2014/main" val="2863750500"/>
                    </a:ext>
                  </a:extLst>
                </a:gridCol>
                <a:gridCol w="513355">
                  <a:extLst>
                    <a:ext uri="{9D8B030D-6E8A-4147-A177-3AD203B41FA5}">
                      <a16:colId xmlns:a16="http://schemas.microsoft.com/office/drawing/2014/main" val="2084085328"/>
                    </a:ext>
                  </a:extLst>
                </a:gridCol>
                <a:gridCol w="513354">
                  <a:extLst>
                    <a:ext uri="{9D8B030D-6E8A-4147-A177-3AD203B41FA5}">
                      <a16:colId xmlns:a16="http://schemas.microsoft.com/office/drawing/2014/main" val="4013241851"/>
                    </a:ext>
                  </a:extLst>
                </a:gridCol>
              </a:tblGrid>
              <a:tr h="300094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REQUIREMENT ID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DESCRIPTION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VERIFICATION METHOD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41613"/>
                  </a:ext>
                </a:extLst>
              </a:tr>
              <a:tr h="338356">
                <a:tc vMerge="1"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en-US" sz="1000" b="0" i="0" kern="12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marL="19050" marR="19050" marT="12700" marB="12700" anchor="b"/>
                </a:tc>
                <a:tc vMerge="1"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en-US" sz="1000" b="0" i="0" kern="12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T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950534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3.0.A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actuate the flow of nitrous from the run tank into the combustion chamber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037811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3.1.A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contain an emergency control which vents the run tank upon activation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320594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3.2.A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feature visual and/or audible indications for the user that indicate the nitrous flow valve has been opened.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I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331008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4.0.A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communicate with rocket's onboard systems and with the Control Station via wired connections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550772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5.0.A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The system shall return the current pad weight of the engine to the operator at all times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Book" panose="020B0503020102020204" pitchFamily="34" charset="0"/>
                        </a:rPr>
                        <a:t>D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atin typeface="Franklin Gothic Book" panose="020B05030201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347219"/>
                  </a:ext>
                </a:extLst>
              </a:tr>
            </a:tbl>
          </a:graphicData>
        </a:graphic>
      </p:graphicFrame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68165FF-69E4-40B5-9712-7FF74399EC87}"/>
              </a:ext>
            </a:extLst>
          </p:cNvPr>
          <p:cNvSpPr/>
          <p:nvPr/>
        </p:nvSpPr>
        <p:spPr>
          <a:xfrm>
            <a:off x="6216276" y="182484"/>
            <a:ext cx="1143000" cy="228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ranklin Gothic Medium Cond" panose="020B0606030402020204" pitchFamily="34" charset="0"/>
              </a:rPr>
              <a:t>POSTPONED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72713D0-55D3-4495-B2A0-F2D74BA0B2E2}"/>
              </a:ext>
            </a:extLst>
          </p:cNvPr>
          <p:cNvSpPr/>
          <p:nvPr/>
        </p:nvSpPr>
        <p:spPr>
          <a:xfrm>
            <a:off x="4916521" y="182484"/>
            <a:ext cx="1143000" cy="228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ranklin Gothic Medium Cond" panose="020B0606030402020204" pitchFamily="34" charset="0"/>
              </a:rPr>
              <a:t>IN PROGRESS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086CEEE-4281-4BAF-B4F0-C7898CAC201E}"/>
              </a:ext>
            </a:extLst>
          </p:cNvPr>
          <p:cNvSpPr/>
          <p:nvPr/>
        </p:nvSpPr>
        <p:spPr>
          <a:xfrm>
            <a:off x="3616766" y="182484"/>
            <a:ext cx="1143000" cy="228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Franklin Gothic Medium Cond" panose="020B0606030402020204" pitchFamily="34" charset="0"/>
              </a:rPr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214784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4425437" cy="382764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team member will utilize the control box to operate different aspects of the SET.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control box will relay those inputs to the actuator box for it to perform the corresponding actions.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actuator box will also get data from the DAQ and report back to the control box for it </a:t>
            </a:r>
            <a:r>
              <a:rPr lang="en-US" sz="1600"/>
              <a:t>to display.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CONOPs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FBC227-2137-406D-2AE1-C6C5F5B53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988" y="762829"/>
            <a:ext cx="3089287" cy="38276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1939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4425437" cy="3827644"/>
          </a:xfrm>
        </p:spPr>
        <p:txBody>
          <a:bodyPr/>
          <a:lstStyle/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control box primarily reads a series of switches and transmits their states to the actuation box.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box will monitor these switches with 5V digital inputs.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box will transmit any commands to the actuator box via a CAN Bus that is interfaced via an SPI module.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box will also show the values of necessary engine data on a series of 7 segment displays and indicator LEDs.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CONTROL BOX COMMUNICATIONS AND DATA HANDLING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C90D7F-75A0-2079-5383-9649FAF88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820" y="682929"/>
            <a:ext cx="2828337" cy="3996203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746142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4425437" cy="3827644"/>
          </a:xfrm>
        </p:spPr>
        <p:txBody>
          <a:bodyPr/>
          <a:lstStyle/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actuation box primarily controls a series of relays via 5V digital signals to energize and de-energize coils.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box will receive necessary engine data via an I</a:t>
            </a:r>
            <a:r>
              <a:rPr lang="en-US" baseline="30000" dirty="0">
                <a:latin typeface="Franklin Gothic Medium Cond" panose="020B0606030402020204" pitchFamily="34" charset="0"/>
              </a:rPr>
              <a:t>2</a:t>
            </a:r>
            <a:r>
              <a:rPr lang="en-US" dirty="0">
                <a:latin typeface="Franklin Gothic Medium Cond" panose="020B0606030402020204" pitchFamily="34" charset="0"/>
              </a:rPr>
              <a:t>C link to the DAQ box’s </a:t>
            </a:r>
            <a:r>
              <a:rPr lang="en-US" dirty="0" err="1">
                <a:latin typeface="Franklin Gothic Medium Cond" panose="020B0606030402020204" pitchFamily="34" charset="0"/>
              </a:rPr>
              <a:t>LabJack</a:t>
            </a:r>
            <a:r>
              <a:rPr lang="en-US" dirty="0">
                <a:latin typeface="Franklin Gothic Medium Cond" panose="020B0606030402020204" pitchFamily="34" charset="0"/>
              </a:rPr>
              <a:t>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box will receive commands and transmit data via a CAN Bus that is interfaced via an SPI module.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ACTUATION BOX COMMUNICATIONS AND DATA HANDLING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38E521-6F3D-6DCE-F6E6-6CD253186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724" y="762829"/>
            <a:ext cx="3419869" cy="3827644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531456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3040983" cy="3827644"/>
          </a:xfrm>
        </p:spPr>
        <p:txBody>
          <a:bodyPr/>
          <a:lstStyle/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control box will be powered via an AC power cord from the wall.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Inside will step that down to 12VDC which will be used in conjunction with 5V to power the rest of the system.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CONTROL BOX POWER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67613-F2BC-4ABD-0C9D-83DA6F929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111" y="851606"/>
            <a:ext cx="5055183" cy="3671406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24438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3040983" cy="3827644"/>
          </a:xfrm>
        </p:spPr>
        <p:txBody>
          <a:bodyPr/>
          <a:lstStyle/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actuation box will be powered via an AC power cord from the wall.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Inside will step that down to 12VDC which will be used in conjunction with 5V to power most of the system. 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A 24VDC step down will also be utilized for any BVAS control or other interfaces that require 24VDC.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ACTUATION BOX POWER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E0E6E0-1B60-4E2D-964E-90BBAE6D2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910" y="762829"/>
            <a:ext cx="4933064" cy="3908011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57003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MICROCONTROLLER SELECTION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54E413-C5D2-3988-6B18-A729C3118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901341"/>
              </p:ext>
            </p:extLst>
          </p:nvPr>
        </p:nvGraphicFramePr>
        <p:xfrm>
          <a:off x="628649" y="850062"/>
          <a:ext cx="6900867" cy="1746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9189">
                  <a:extLst>
                    <a:ext uri="{9D8B030D-6E8A-4147-A177-3AD203B41FA5}">
                      <a16:colId xmlns:a16="http://schemas.microsoft.com/office/drawing/2014/main" val="1943362140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273688246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914653483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865504831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265245114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1746398370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3947868033"/>
                    </a:ext>
                  </a:extLst>
                </a:gridCol>
              </a:tblGrid>
              <a:tr h="63845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MICRO- CONTROLLER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POWER DRAW (</a:t>
                      </a:r>
                      <a:r>
                        <a:rPr lang="en-US" sz="1400" b="0" i="0" dirty="0" err="1">
                          <a:latin typeface="Franklin Gothic Medium Cond" panose="020B0606030402020204" pitchFamily="34" charset="0"/>
                        </a:rPr>
                        <a:t>mW</a:t>
                      </a:r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MAX PIN CURRENT (mA)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# DIGITAL PINS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# ANALOG PINS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TEMPERATURE RATING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COST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816033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Arduino Uno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20 continuous, 40 burst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-40°C - 85°C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$18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1307036654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Arduino Mega 2560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20 continuous, 40 burst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-40°C - 85°C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$20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2608483307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Teensy 4.1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-40°C - 85°C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$37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3020767713"/>
                  </a:ext>
                </a:extLst>
              </a:tr>
            </a:tbl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40615AC-F340-70E0-A940-394DCCFAF5A1}"/>
              </a:ext>
            </a:extLst>
          </p:cNvPr>
          <p:cNvSpPr txBox="1">
            <a:spLocks/>
          </p:cNvSpPr>
          <p:nvPr/>
        </p:nvSpPr>
        <p:spPr>
          <a:xfrm>
            <a:off x="270388" y="2963397"/>
            <a:ext cx="5082847" cy="146602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SELECTION: Arduino Mega 2560</a:t>
            </a:r>
          </a:p>
          <a:p>
            <a:r>
              <a:rPr lang="en-US" dirty="0">
                <a:solidFill>
                  <a:srgbClr val="C00000"/>
                </a:solidFill>
              </a:rPr>
              <a:t>RATIONALE:</a:t>
            </a:r>
            <a:endParaRPr lang="en-US" dirty="0"/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Plenty of digital pins for the numerous inputs and outputs required.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Well established documentation with selected hardware.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1F4B862-6D62-4ABD-EAD9-17B3051C3C8F}"/>
              </a:ext>
            </a:extLst>
          </p:cNvPr>
          <p:cNvSpPr txBox="1">
            <a:spLocks/>
          </p:cNvSpPr>
          <p:nvPr/>
        </p:nvSpPr>
        <p:spPr>
          <a:xfrm>
            <a:off x="4990026" y="3260379"/>
            <a:ext cx="4425437" cy="112312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8" name="Picture 7" descr="A picture containing electronics, circuit&#10;&#10;Description automatically generated">
            <a:extLst>
              <a:ext uri="{FF2B5EF4-FFF2-40B4-BE49-F238E27FC236}">
                <a16:creationId xmlns:a16="http://schemas.microsoft.com/office/drawing/2014/main" id="{77469E87-B39F-0EAA-4005-C9317EDE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04" b="12813"/>
          <a:stretch/>
        </p:blipFill>
        <p:spPr>
          <a:xfrm>
            <a:off x="5722064" y="2680239"/>
            <a:ext cx="3151548" cy="208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10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TEMPERATURE SENSOR SELECTION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54E413-C5D2-3988-6B18-A729C3118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724261"/>
              </p:ext>
            </p:extLst>
          </p:nvPr>
        </p:nvGraphicFramePr>
        <p:xfrm>
          <a:off x="628649" y="850062"/>
          <a:ext cx="4973641" cy="1653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151">
                  <a:extLst>
                    <a:ext uri="{9D8B030D-6E8A-4147-A177-3AD203B41FA5}">
                      <a16:colId xmlns:a16="http://schemas.microsoft.com/office/drawing/2014/main" val="1943362140"/>
                    </a:ext>
                  </a:extLst>
                </a:gridCol>
                <a:gridCol w="882651">
                  <a:extLst>
                    <a:ext uri="{9D8B030D-6E8A-4147-A177-3AD203B41FA5}">
                      <a16:colId xmlns:a16="http://schemas.microsoft.com/office/drawing/2014/main" val="2273688246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914653483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865504831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3947868033"/>
                    </a:ext>
                  </a:extLst>
                </a:gridCol>
              </a:tblGrid>
              <a:tr h="63845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TEMPERATURE SESOR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RANGE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ACCURACY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INTERFACE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COST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816033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DHT11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0°C - 50°C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±2°C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Digital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$10 for 5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1307036654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DS18B20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-55°C - 125°C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±0.5°C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Digital, OneWire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$12 for 5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2608483307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TMP36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-40°C - 150°C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±2°C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Analog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$10 for 5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3020767713"/>
                  </a:ext>
                </a:extLst>
              </a:tr>
            </a:tbl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40615AC-F340-70E0-A940-394DCCFAF5A1}"/>
              </a:ext>
            </a:extLst>
          </p:cNvPr>
          <p:cNvSpPr txBox="1">
            <a:spLocks/>
          </p:cNvSpPr>
          <p:nvPr/>
        </p:nvSpPr>
        <p:spPr>
          <a:xfrm>
            <a:off x="270388" y="2963397"/>
            <a:ext cx="5082847" cy="146602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SELECTION: DS18B20</a:t>
            </a:r>
          </a:p>
          <a:p>
            <a:r>
              <a:rPr lang="en-US" dirty="0">
                <a:solidFill>
                  <a:srgbClr val="C00000"/>
                </a:solidFill>
              </a:rPr>
              <a:t>RATIONALE:</a:t>
            </a:r>
            <a:endParaRPr lang="en-US" dirty="0"/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Accurately overs the operating range of the devices inside of the control box.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Easy to interface with the Arduino via OneWire.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1F4B862-6D62-4ABD-EAD9-17B3051C3C8F}"/>
              </a:ext>
            </a:extLst>
          </p:cNvPr>
          <p:cNvSpPr txBox="1">
            <a:spLocks/>
          </p:cNvSpPr>
          <p:nvPr/>
        </p:nvSpPr>
        <p:spPr>
          <a:xfrm>
            <a:off x="4990026" y="3260379"/>
            <a:ext cx="4425437" cy="112312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Picture 4" descr="A picture containing cable, connector&#10;&#10;Description automatically generated">
            <a:extLst>
              <a:ext uri="{FF2B5EF4-FFF2-40B4-BE49-F238E27FC236}">
                <a16:creationId xmlns:a16="http://schemas.microsoft.com/office/drawing/2014/main" id="{85027562-C32A-993B-6CE0-069902DF6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4" t="5972" r="3238" b="5981"/>
          <a:stretch/>
        </p:blipFill>
        <p:spPr>
          <a:xfrm>
            <a:off x="6178857" y="1960755"/>
            <a:ext cx="2759469" cy="264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63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|  COMMUNICATION PROTOCOL SELECTION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54E413-C5D2-3988-6B18-A729C3118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174966"/>
              </p:ext>
            </p:extLst>
          </p:nvPr>
        </p:nvGraphicFramePr>
        <p:xfrm>
          <a:off x="628649" y="850062"/>
          <a:ext cx="4973641" cy="1746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151">
                  <a:extLst>
                    <a:ext uri="{9D8B030D-6E8A-4147-A177-3AD203B41FA5}">
                      <a16:colId xmlns:a16="http://schemas.microsoft.com/office/drawing/2014/main" val="1943362140"/>
                    </a:ext>
                  </a:extLst>
                </a:gridCol>
                <a:gridCol w="882651">
                  <a:extLst>
                    <a:ext uri="{9D8B030D-6E8A-4147-A177-3AD203B41FA5}">
                      <a16:colId xmlns:a16="http://schemas.microsoft.com/office/drawing/2014/main" val="2273688246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914653483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865504831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3947868033"/>
                    </a:ext>
                  </a:extLst>
                </a:gridCol>
              </a:tblGrid>
              <a:tr h="63845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PROTOCOL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REALISTIC RANGE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ARDUINO DOCUMENTATION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TEMPERATURE RATING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Franklin Gothic Medium Cond" panose="020B0606030402020204" pitchFamily="34" charset="0"/>
                        </a:rPr>
                        <a:t>COST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816033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CAN Bus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40m-1Mbps</a:t>
                      </a:r>
                    </a:p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1000m-50kbps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Lots with libraries ready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-40°C - 85°C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$11 for 2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1307036654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RS232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15m</a:t>
                      </a:r>
                    </a:p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100m-750kbps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Decent amount, less libraries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-40°C - 85°C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$7.50 for 5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2608483307"/>
                  </a:ext>
                </a:extLst>
              </a:tr>
              <a:tr h="338356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RS485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1000m-60kbps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Decent amount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-40°C - 85°C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$10 for 5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3020767713"/>
                  </a:ext>
                </a:extLst>
              </a:tr>
            </a:tbl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40615AC-F340-70E0-A940-394DCCFAF5A1}"/>
              </a:ext>
            </a:extLst>
          </p:cNvPr>
          <p:cNvSpPr txBox="1">
            <a:spLocks/>
          </p:cNvSpPr>
          <p:nvPr/>
        </p:nvSpPr>
        <p:spPr>
          <a:xfrm>
            <a:off x="270388" y="2963397"/>
            <a:ext cx="5082847" cy="146602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SELECTION: CAN Bus</a:t>
            </a:r>
          </a:p>
          <a:p>
            <a:r>
              <a:rPr lang="en-US" dirty="0">
                <a:solidFill>
                  <a:srgbClr val="C00000"/>
                </a:solidFill>
              </a:rPr>
              <a:t>RATIONALE:</a:t>
            </a:r>
            <a:endParaRPr lang="en-US" dirty="0"/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Easily able to transmit the required distance over a CAT5 ethernet cable.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Lots of documentation available with the Arduino.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1F4B862-6D62-4ABD-EAD9-17B3051C3C8F}"/>
              </a:ext>
            </a:extLst>
          </p:cNvPr>
          <p:cNvSpPr txBox="1">
            <a:spLocks/>
          </p:cNvSpPr>
          <p:nvPr/>
        </p:nvSpPr>
        <p:spPr>
          <a:xfrm>
            <a:off x="4990026" y="3260379"/>
            <a:ext cx="4425437" cy="112312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8" name="Picture 7" descr="A close-up of a circuit board&#10;&#10;Description automatically generated with medium confidence">
            <a:extLst>
              <a:ext uri="{FF2B5EF4-FFF2-40B4-BE49-F238E27FC236}">
                <a16:creationId xmlns:a16="http://schemas.microsoft.com/office/drawing/2014/main" id="{AB666DFD-F3AC-9D92-AB07-EEEB0D641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192" y="1986954"/>
            <a:ext cx="3152568" cy="254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9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92D673-5670-4CCF-B5A6-4355CAB533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9" y="762829"/>
            <a:ext cx="3058737" cy="3827644"/>
          </a:xfrm>
        </p:spPr>
        <p:txBody>
          <a:bodyPr/>
          <a:lstStyle/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Control box will be in a waterproof case. An always on cooling fan plus a temperature sensor will help eliminate temperature issues.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bottom half will have the switches and knobs required for engine operation.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The top half will be filled with 7 segment displays for necessary information and indicator LEDs.</a:t>
            </a:r>
          </a:p>
          <a:p>
            <a:pPr marL="285750" lvl="1" indent="-285750"/>
            <a:endParaRPr lang="en-US" dirty="0">
              <a:latin typeface="Franklin Gothic Medium Cond" panose="020B0606030402020204" pitchFamily="34" charset="0"/>
            </a:endParaRP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Actuation box will be in an enclosed, plastic project box.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HOUSINGS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856E650-07D8-E103-5AC0-6ADAD0B3D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1" r="22023"/>
          <a:stretch/>
        </p:blipFill>
        <p:spPr bwMode="auto">
          <a:xfrm>
            <a:off x="3329126" y="762829"/>
            <a:ext cx="2140105" cy="241067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25F3BC-BD94-60D4-47B7-DB7B0E47A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743" y="762829"/>
            <a:ext cx="2976346" cy="3579728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pic>
        <p:nvPicPr>
          <p:cNvPr id="6" name="Picture 5" descr="A picture containing container, box&#10;&#10;Description automatically generated">
            <a:extLst>
              <a:ext uri="{FF2B5EF4-FFF2-40B4-BE49-F238E27FC236}">
                <a16:creationId xmlns:a16="http://schemas.microsoft.com/office/drawing/2014/main" id="{DB6A375D-306E-C7DB-4707-ADFB546715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85" b="10752"/>
          <a:stretch/>
        </p:blipFill>
        <p:spPr>
          <a:xfrm>
            <a:off x="3617111" y="3249037"/>
            <a:ext cx="1564134" cy="134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72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CONTROL BOX SOFTWARE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3A29F88-BB19-25CE-BC95-08D47D6FB7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9" y="762829"/>
            <a:ext cx="4124058" cy="3827644"/>
          </a:xfrm>
        </p:spPr>
        <p:txBody>
          <a:bodyPr/>
          <a:lstStyle/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Very high-level loop diagram.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Command Messages: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The control box will send the commands to the actuation box.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The actuation box will receive them and perform some sort of checksum.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The actuation box will send the checksum back to the command box for it to verify.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If the message is verified the command box will send a data request message (used to tell the actuation box the message was received correctly).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If the message is not verified, the command box will reiterate the command message.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Currently looking into other verification methods I’m not aware of.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1B3280-0364-F7A6-D813-3AA318419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555" y="762829"/>
            <a:ext cx="4124057" cy="38468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7308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|  ACTUATION BOX SOFTWARE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705BD2D-EA47-FDA5-7DD1-1DBDBE222F04}"/>
              </a:ext>
            </a:extLst>
          </p:cNvPr>
          <p:cNvSpPr txBox="1">
            <a:spLocks/>
          </p:cNvSpPr>
          <p:nvPr/>
        </p:nvSpPr>
        <p:spPr>
          <a:xfrm>
            <a:off x="270389" y="762829"/>
            <a:ext cx="4124058" cy="3827644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Very high-level loop diagram.</a:t>
            </a:r>
          </a:p>
          <a:p>
            <a:pPr marL="285750" lvl="1" indent="-285750"/>
            <a:r>
              <a:rPr lang="en-US" dirty="0">
                <a:latin typeface="Franklin Gothic Medium Cond" panose="020B0606030402020204" pitchFamily="34" charset="0"/>
              </a:rPr>
              <a:t>DAQ Box Data: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If the data is received before the data message is requested then great.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If not, then the actuation box will either report the last known data state with a timestamp to the command box.</a:t>
            </a:r>
          </a:p>
          <a:p>
            <a:pPr marL="684213" lvl="2" indent="-285750"/>
            <a:r>
              <a:rPr lang="en-US" dirty="0">
                <a:latin typeface="Franklin Gothic Medium Cond" panose="020B0606030402020204" pitchFamily="34" charset="0"/>
              </a:rPr>
              <a:t>If there is no last known data state, the actuation box will report that to the command box.</a:t>
            </a:r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19F8C3-3DFB-2E58-FD5E-91455D5DD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861" y="941294"/>
            <a:ext cx="4732143" cy="33801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0165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92D673-5670-4CCF-B5A6-4355CAB533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5331422" cy="3827644"/>
          </a:xfrm>
        </p:spPr>
        <p:txBody>
          <a:bodyPr/>
          <a:lstStyle/>
          <a:p>
            <a:r>
              <a:rPr lang="en-US" dirty="0"/>
              <a:t>Control Box Safety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Franklin Gothic Medium Cond" panose="020B0606030402020204" pitchFamily="34" charset="0"/>
              </a:rPr>
              <a:t>There will be covers over switches to prevent accidental switches.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 the igniter switch there will be a separate arming switch for extra redundancy.</a:t>
            </a:r>
          </a:p>
          <a:p>
            <a:r>
              <a:rPr lang="en-US" dirty="0"/>
              <a:t>Actuator Box Safety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If the actuator box has not received data from the control box, it can assume communication has been lost and revert to a safety state which will close and open the valves and BVAS as needed to return to a safe state.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continuity check function for the igniter to ensure the igniter is ready and set properly.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Before executing any commands, the actuator box can verify the message it received with the control box via an extra message like a checksum.</a:t>
            </a:r>
          </a:p>
          <a:p>
            <a:endParaRPr lang="en-US" sz="1400" dirty="0">
              <a:latin typeface="Franklin Gothic Medium Cond" panose="020B0606030402020204" pitchFamily="34" charset="0"/>
            </a:endParaRPr>
          </a:p>
          <a:p>
            <a:pPr marL="398463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 |  REDUNDANCY</a:t>
            </a:r>
          </a:p>
        </p:txBody>
      </p:sp>
      <p:pic>
        <p:nvPicPr>
          <p:cNvPr id="5" name="Picture 4" descr="A picture containing tool, automaton&#10;&#10;Description automatically generated">
            <a:extLst>
              <a:ext uri="{FF2B5EF4-FFF2-40B4-BE49-F238E27FC236}">
                <a16:creationId xmlns:a16="http://schemas.microsoft.com/office/drawing/2014/main" id="{19DEA0BC-9C48-1D38-4FC8-18111DC13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146" y="762829"/>
            <a:ext cx="2796466" cy="279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71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92D673-5670-4CCF-B5A6-4355CAB533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4221713" cy="3827644"/>
          </a:xfrm>
        </p:spPr>
        <p:txBody>
          <a:bodyPr/>
          <a:lstStyle/>
          <a:p>
            <a:r>
              <a:rPr lang="en-US" dirty="0"/>
              <a:t>Actuator Box Fail Safe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actuation box will be sending a heartbeat signal to a logic circuit outside of its control.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watchdog will monitor the heartbeat and while it’s stable it will mirror the outputs of the Mega.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If the heartbeat goes adrift for a specified time period, then the watchdog will initiate emergency procedures to return the system to a safe state.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Ideally the watchdog would be digital logic rather than another microcontroller. Thereby having a higher operating temperature range and no software to fail.</a:t>
            </a:r>
          </a:p>
          <a:p>
            <a:endParaRPr lang="en-US" sz="1400" dirty="0">
              <a:latin typeface="Franklin Gothic Medium Cond" panose="020B0606030402020204" pitchFamily="34" charset="0"/>
            </a:endParaRPr>
          </a:p>
          <a:p>
            <a:pPr marL="398463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 |  REDUNDANCY CONTINUED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F68BBD-C510-BC44-F1EF-F49C8139F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101" y="762829"/>
            <a:ext cx="4381511" cy="382386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0073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 |  COST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35A947-6F4D-742D-252C-18039CA67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" t="601" r="925" b="-1"/>
          <a:stretch/>
        </p:blipFill>
        <p:spPr>
          <a:xfrm>
            <a:off x="327115" y="933161"/>
            <a:ext cx="8489769" cy="3277178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5A399A-1BC5-9F82-CBF5-24B2233C63C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4000621" cy="3827644"/>
          </a:xfrm>
        </p:spPr>
        <p:txBody>
          <a:bodyPr/>
          <a:lstStyle/>
          <a:p>
            <a:r>
              <a:rPr lang="en-US" dirty="0"/>
              <a:t>By October 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High-level state machine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Communications system designed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Ignitor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Fluid systems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Logic circuits/PCB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Power systems designed</a:t>
            </a:r>
          </a:p>
          <a:p>
            <a:r>
              <a:rPr lang="en-US" dirty="0"/>
              <a:t>By October 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Connector/wire harness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Software development</a:t>
            </a:r>
          </a:p>
          <a:p>
            <a:r>
              <a:rPr lang="en-US" dirty="0"/>
              <a:t>By October 28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Physical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Component procurement plan</a:t>
            </a:r>
          </a:p>
          <a:p>
            <a:endParaRPr lang="en-US" dirty="0"/>
          </a:p>
          <a:p>
            <a:endParaRPr lang="en-US" sz="1600" dirty="0"/>
          </a:p>
          <a:p>
            <a:endParaRPr lang="en-US" sz="1600" dirty="0">
              <a:solidFill>
                <a:srgbClr val="C00000"/>
              </a:solidFill>
            </a:endParaRPr>
          </a:p>
          <a:p>
            <a:endParaRPr lang="en-US" sz="1600" dirty="0">
              <a:solidFill>
                <a:srgbClr val="C00000"/>
              </a:solidFill>
            </a:endParaRPr>
          </a:p>
          <a:p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A69826-A9BD-AFA0-2902-3FF45BC3B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TSE PDR  |  SCHEDULE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8D9ED42A-0528-6E59-5F20-BF636B1D2003}"/>
              </a:ext>
            </a:extLst>
          </p:cNvPr>
          <p:cNvSpPr txBox="1">
            <a:spLocks/>
          </p:cNvSpPr>
          <p:nvPr/>
        </p:nvSpPr>
        <p:spPr>
          <a:xfrm>
            <a:off x="4271009" y="762829"/>
            <a:ext cx="4000621" cy="3827644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i="0" kern="1200" baseline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Franklin Gothic Book"/>
              </a:defRPr>
            </a:lvl1pPr>
            <a:lvl2pPr marL="752475" indent="-3175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6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2pPr>
            <a:lvl3pPr marL="1150938" indent="-234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400" b="0" i="0" kern="120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Franklin Gothic Boo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CDR October 29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BOM finalized</a:t>
            </a:r>
          </a:p>
          <a:p>
            <a:r>
              <a:rPr lang="en-US" dirty="0"/>
              <a:t>By November 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Full system assembly</a:t>
            </a:r>
          </a:p>
          <a:p>
            <a:r>
              <a:rPr lang="en-US" dirty="0"/>
              <a:t>By November 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Communication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Ignitor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Fluid systems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Power systems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Thermal response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Fail safe tests</a:t>
            </a:r>
          </a:p>
          <a:p>
            <a:r>
              <a:rPr lang="en-US" dirty="0">
                <a:solidFill>
                  <a:srgbClr val="FF0000"/>
                </a:solidFill>
              </a:rPr>
              <a:t>SET Ready December 1</a:t>
            </a:r>
          </a:p>
          <a:p>
            <a:endParaRPr lang="en-US" dirty="0"/>
          </a:p>
          <a:p>
            <a:endParaRPr lang="en-US" sz="1600" dirty="0"/>
          </a:p>
          <a:p>
            <a:endParaRPr lang="en-US" sz="1600" dirty="0">
              <a:solidFill>
                <a:srgbClr val="C00000"/>
              </a:solidFill>
            </a:endParaRPr>
          </a:p>
          <a:p>
            <a:endParaRPr lang="en-US" sz="1600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800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215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13266</TotalTime>
  <Words>1540</Words>
  <Application>Microsoft Office PowerPoint</Application>
  <PresentationFormat>On-screen Show (16:9)</PresentationFormat>
  <Paragraphs>271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PowerPoint Presentation</vt:lpstr>
      <vt:lpstr>PROGRESS REPORT</vt:lpstr>
      <vt:lpstr>PROGRESS REPORT</vt:lpstr>
      <vt:lpstr>TSE PDR |  CONOPs</vt:lpstr>
      <vt:lpstr>TSE PDR |  CONTROL BOX COMMUNICATIONS AND DATA HANDLING</vt:lpstr>
      <vt:lpstr>TSE PDR |  ACTUATION BOX COMMUNICATIONS AND DATA HANDLING</vt:lpstr>
      <vt:lpstr>TSE PDR |  CONTROL BOX POWER</vt:lpstr>
      <vt:lpstr>TSE PDR |  ACTUATION BOX POWER</vt:lpstr>
      <vt:lpstr>TSE PDR |  MICROCONTROLLER SELECTION</vt:lpstr>
      <vt:lpstr>TSE PDR |  TEMPERATURE SENSOR SELECTION</vt:lpstr>
      <vt:lpstr>TSE PDR |  COMMUNICATION PROTOCOL SELECTION</vt:lpstr>
      <vt:lpstr>TESTING ELECTRONICS  |  HOUSINGS</vt:lpstr>
      <vt:lpstr>TESTING ELECTRONICS  |  CONTROL BOX SOFTWARE</vt:lpstr>
      <vt:lpstr>TESTING ELECTRONICS  |  ACTUATION BOX SOFTWARE</vt:lpstr>
      <vt:lpstr>TSE PDR  |  REDUNDANCY</vt:lpstr>
      <vt:lpstr>TSE PDR  |  REDUNDANCY CONTINUED</vt:lpstr>
      <vt:lpstr>TSE PDR  |  COST</vt:lpstr>
      <vt:lpstr>TSE PDR  |  SCHEDULE</vt:lpstr>
      <vt:lpstr>PowerPoint Presentation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Logan Bibb</cp:lastModifiedBy>
  <cp:revision>940</cp:revision>
  <dcterms:created xsi:type="dcterms:W3CDTF">2015-09-29T16:05:30Z</dcterms:created>
  <dcterms:modified xsi:type="dcterms:W3CDTF">2022-10-10T22:02:36Z</dcterms:modified>
</cp:coreProperties>
</file>